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682B"/>
    <a:srgbClr val="A15523"/>
    <a:srgbClr val="AB7942"/>
    <a:srgbClr val="D1A4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854"/>
    <p:restoredTop sz="94663"/>
  </p:normalViewPr>
  <p:slideViewPr>
    <p:cSldViewPr snapToGrid="0" snapToObjects="1">
      <p:cViewPr>
        <p:scale>
          <a:sx n="130" d="100"/>
          <a:sy n="130" d="100"/>
        </p:scale>
        <p:origin x="77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61832-BCDB-F14B-A5D5-CED4DA3523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8A6AD1-14B3-4B49-8DF1-89B566BA1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A4D32-4D14-EB45-B321-59052533F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2F35-174B-8C43-9D72-76928A157C8E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CFC096-782C-6348-B197-58461D95F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3F4ACE-27F6-B74D-AFEE-CC696FC66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8D2C1-7AD2-184E-919C-DE61E04DA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472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57636-D4F9-F445-8ADC-69EA2E65A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F3191B-0C47-7F49-A32E-7D0FBA11ED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71C81-2433-774E-A116-70CC95E9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2F35-174B-8C43-9D72-76928A157C8E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63227-1C89-0F43-A5F5-D51141C03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271571-3300-6B4E-B6EE-19D664243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8D2C1-7AD2-184E-919C-DE61E04DA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214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656933-6E9D-9148-8791-B47F56EA01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E06889-DC04-6D4A-8665-BE1D1C99F8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21B66-6F41-9E4E-B05E-D58007DEC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2F35-174B-8C43-9D72-76928A157C8E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9EA78-8AC8-DB45-8EEB-0AF9D8253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429F1D-4604-594A-87B5-9969CA036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8D2C1-7AD2-184E-919C-DE61E04DA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699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F61D3-483C-B448-A866-2927FF525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6E289-B083-FE49-A1CD-8F9790AC2C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C18A9F-4187-4E45-BB67-1EBBFBCE4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2F35-174B-8C43-9D72-76928A157C8E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54C4-D2FC-9443-9257-AAD60D7D3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C1E1E-7701-1848-9ACC-9ADB7AB10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8D2C1-7AD2-184E-919C-DE61E04DA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330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CF305-DD94-E64B-BE84-50C08DF95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876AA9-9FA2-6C40-813A-4EF427E5A6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92F6A-E2A1-4C42-BB5E-F68CCBC9E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2F35-174B-8C43-9D72-76928A157C8E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529F15-BF36-D842-B383-A2C639254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48B53-E8A7-3142-84B0-A99EEE6F3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8D2C1-7AD2-184E-919C-DE61E04DA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621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9AFF4-F5EF-934F-9552-6FBB3D06F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B1FA2-1482-7940-BDE4-68097A1E6D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CACB9A-43D1-934B-A100-77FFC4D907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E12D2A-1104-4B49-A246-9562F1FF2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2F35-174B-8C43-9D72-76928A157C8E}" type="datetimeFigureOut">
              <a:rPr lang="en-US" smtClean="0"/>
              <a:t>5/8/20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8329AF-7355-DA46-91EE-D294EE41C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1DE78E-E3B1-604F-B6B5-96CE3C000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8D2C1-7AD2-184E-919C-DE61E04DA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061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78A14-7357-BF4A-A036-8694BE94B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234034-2430-D34C-B2C7-12265267F7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109F12-C540-8745-9903-82BDA16325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8B940D-1764-BF41-9D31-EB3114C411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B9380D-633C-744D-BFC5-D44A8B9D5A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6EEAAB-81C9-5F4E-B3DA-3BD7050FC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2F35-174B-8C43-9D72-76928A157C8E}" type="datetimeFigureOut">
              <a:rPr lang="en-US" smtClean="0"/>
              <a:t>5/8/20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AC726F-2601-6849-8D30-C3B8D6604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E7215F-3D0C-104C-AC63-A2998FACD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8D2C1-7AD2-184E-919C-DE61E04DA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490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07F1F-39AE-B54A-83F5-4B246C739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C66C7F-4F91-E749-88A7-E5704ED44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2F35-174B-8C43-9D72-76928A157C8E}" type="datetimeFigureOut">
              <a:rPr lang="en-US" smtClean="0"/>
              <a:t>5/8/20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E158C8-58DD-6948-B128-678B63CE9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EDBA6E-9621-B749-9C73-C68F55991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8D2C1-7AD2-184E-919C-DE61E04DA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864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714362-B4BA-224D-8350-B1EA062E4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2F35-174B-8C43-9D72-76928A157C8E}" type="datetimeFigureOut">
              <a:rPr lang="en-US" smtClean="0"/>
              <a:t>5/8/20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2AA764-65B5-7E46-BC25-C428C3542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91B418-84DC-8044-A53B-98D6CBF66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8D2C1-7AD2-184E-919C-DE61E04DA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571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E8F61-AF5B-BE43-9419-B5B4A4803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5D2AE-AAB3-1144-ADE9-BD78DE2A3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B92E1A-220A-154A-BDC4-097F356E4D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19709F-C44D-6247-9673-469E853DE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2F35-174B-8C43-9D72-76928A157C8E}" type="datetimeFigureOut">
              <a:rPr lang="en-US" smtClean="0"/>
              <a:t>5/8/20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655546-8DFC-4F4D-B665-DCC9DCD63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D9C8FC-2720-1B40-B30E-9C3B4282A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8D2C1-7AD2-184E-919C-DE61E04DA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84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E7DFD-EE45-6648-9D4B-14F915995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3201AA-B49F-9343-B784-558FFD018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1600F4-1AAD-AE4B-9C41-FC3775F128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DC930D-409E-E642-86CA-AF7B395B9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B2F35-174B-8C43-9D72-76928A157C8E}" type="datetimeFigureOut">
              <a:rPr lang="en-US" smtClean="0"/>
              <a:t>5/8/20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B18EF4-AF62-0442-9E79-122DDA70F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169D7-3289-834D-A49B-0B0505E5C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8D2C1-7AD2-184E-919C-DE61E04DA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047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01EC03-B19D-D34F-B340-563406DA6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C320CF-6CD1-A54C-B80E-5C92FDB4C5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37EF1C-449C-E249-B090-5C931CD13D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5B2F35-174B-8C43-9D72-76928A157C8E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2CE1F-799E-DD4B-9D76-39AB9EEB75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025F0E-B27A-424C-AB53-FC973896AE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38D2C1-7AD2-184E-919C-DE61E04DA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049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91ED912-A212-D545-9F42-3B8B63DB26A0}"/>
              </a:ext>
            </a:extLst>
          </p:cNvPr>
          <p:cNvSpPr/>
          <p:nvPr/>
        </p:nvSpPr>
        <p:spPr>
          <a:xfrm>
            <a:off x="344246" y="2664748"/>
            <a:ext cx="10771194" cy="354810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E0088B-1CE5-9347-B30D-872B2FDCDA5E}"/>
              </a:ext>
            </a:extLst>
          </p:cNvPr>
          <p:cNvSpPr/>
          <p:nvPr/>
        </p:nvSpPr>
        <p:spPr>
          <a:xfrm>
            <a:off x="344245" y="645146"/>
            <a:ext cx="10771193" cy="172529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E0A9A27-2845-8940-8441-C21889080BBA}"/>
              </a:ext>
            </a:extLst>
          </p:cNvPr>
          <p:cNvSpPr/>
          <p:nvPr/>
        </p:nvSpPr>
        <p:spPr>
          <a:xfrm>
            <a:off x="4864340" y="1853325"/>
            <a:ext cx="212995" cy="2090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>
              <a:solidFill>
                <a:schemeClr val="tx1">
                  <a:lumMod val="50000"/>
                </a:schemeClr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78F60EF-4FBE-1644-BE8D-294C741099C1}"/>
              </a:ext>
            </a:extLst>
          </p:cNvPr>
          <p:cNvCxnSpPr>
            <a:cxnSpLocks/>
            <a:stCxn id="168" idx="2"/>
            <a:endCxn id="18" idx="0"/>
          </p:cNvCxnSpPr>
          <p:nvPr/>
        </p:nvCxnSpPr>
        <p:spPr>
          <a:xfrm>
            <a:off x="3471874" y="477351"/>
            <a:ext cx="0" cy="525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C1EF368-206A-9D46-A2E0-E83C36B6E4A1}"/>
              </a:ext>
            </a:extLst>
          </p:cNvPr>
          <p:cNvCxnSpPr>
            <a:cxnSpLocks/>
            <a:stCxn id="74" idx="2"/>
            <a:endCxn id="171" idx="0"/>
          </p:cNvCxnSpPr>
          <p:nvPr/>
        </p:nvCxnSpPr>
        <p:spPr>
          <a:xfrm>
            <a:off x="9963272" y="5781543"/>
            <a:ext cx="2780" cy="5590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8A4D1822-4105-D74D-BF55-D44494514C72}"/>
              </a:ext>
            </a:extLst>
          </p:cNvPr>
          <p:cNvSpPr/>
          <p:nvPr/>
        </p:nvSpPr>
        <p:spPr>
          <a:xfrm>
            <a:off x="2807068" y="1002597"/>
            <a:ext cx="1329611" cy="93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300" dirty="0">
                <a:solidFill>
                  <a:schemeClr val="tx1">
                    <a:lumMod val="50000"/>
                  </a:schemeClr>
                </a:solidFill>
              </a:rPr>
              <a:t>Create </a:t>
            </a:r>
            <a:r>
              <a:rPr lang="en-GB" sz="1300" dirty="0" err="1">
                <a:solidFill>
                  <a:schemeClr val="tx1">
                    <a:lumMod val="50000"/>
                  </a:schemeClr>
                </a:solidFill>
              </a:rPr>
              <a:t>conda</a:t>
            </a:r>
            <a:r>
              <a:rPr lang="en-GB" sz="1300" dirty="0">
                <a:solidFill>
                  <a:schemeClr val="tx1">
                    <a:lumMod val="50000"/>
                  </a:schemeClr>
                </a:solidFill>
              </a:rPr>
              <a:t> environment</a:t>
            </a:r>
            <a:endParaRPr lang="en-GB" sz="1300" b="1" dirty="0">
              <a:solidFill>
                <a:schemeClr val="tx1">
                  <a:lumMod val="50000"/>
                </a:schemeClr>
              </a:solidFill>
            </a:endParaRPr>
          </a:p>
        </p:txBody>
      </p:sp>
      <p:cxnSp>
        <p:nvCxnSpPr>
          <p:cNvPr id="35" name="Connector: Elbow 35">
            <a:extLst>
              <a:ext uri="{FF2B5EF4-FFF2-40B4-BE49-F238E27FC236}">
                <a16:creationId xmlns:a16="http://schemas.microsoft.com/office/drawing/2014/main" id="{5D512316-3843-B844-A770-01B37F1E0AE2}"/>
              </a:ext>
            </a:extLst>
          </p:cNvPr>
          <p:cNvCxnSpPr>
            <a:cxnSpLocks/>
            <a:stCxn id="52" idx="3"/>
            <a:endCxn id="57" idx="1"/>
          </p:cNvCxnSpPr>
          <p:nvPr/>
        </p:nvCxnSpPr>
        <p:spPr>
          <a:xfrm flipH="1">
            <a:off x="1171575" y="1475545"/>
            <a:ext cx="7877148" cy="2019416"/>
          </a:xfrm>
          <a:prstGeom prst="bentConnector5">
            <a:avLst>
              <a:gd name="adj1" fmla="val -4514"/>
              <a:gd name="adj2" fmla="val 51408"/>
              <a:gd name="adj3" fmla="val 10450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3562D8B4-94CB-5C44-A2D8-D84FF0B8838D}"/>
              </a:ext>
            </a:extLst>
          </p:cNvPr>
          <p:cNvSpPr txBox="1"/>
          <p:nvPr/>
        </p:nvSpPr>
        <p:spPr>
          <a:xfrm rot="16200000">
            <a:off x="-360904" y="1353903"/>
            <a:ext cx="1725294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/>
              <a:t>CI PIPELINE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1D79239-8817-D54A-83D0-FF45D2ABDD0C}"/>
              </a:ext>
            </a:extLst>
          </p:cNvPr>
          <p:cNvSpPr txBox="1"/>
          <p:nvPr/>
        </p:nvSpPr>
        <p:spPr>
          <a:xfrm rot="16200000">
            <a:off x="-1269153" y="4284911"/>
            <a:ext cx="3548105" cy="307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/>
              <a:t>CD PIPELINE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33CA399C-424C-6B4A-9C2F-238016ADC4F4}"/>
              </a:ext>
            </a:extLst>
          </p:cNvPr>
          <p:cNvSpPr/>
          <p:nvPr/>
        </p:nvSpPr>
        <p:spPr>
          <a:xfrm>
            <a:off x="2376735" y="835090"/>
            <a:ext cx="6877289" cy="1356710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3870142-B2E2-E944-995C-FA24EBEC9A99}"/>
              </a:ext>
            </a:extLst>
          </p:cNvPr>
          <p:cNvCxnSpPr>
            <a:cxnSpLocks/>
            <a:stCxn id="18" idx="3"/>
            <a:endCxn id="49" idx="1"/>
          </p:cNvCxnSpPr>
          <p:nvPr/>
        </p:nvCxnSpPr>
        <p:spPr>
          <a:xfrm>
            <a:off x="4136679" y="1470597"/>
            <a:ext cx="307737" cy="49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87D63E7A-ADE1-B345-AAA1-CE4025721C25}"/>
              </a:ext>
            </a:extLst>
          </p:cNvPr>
          <p:cNvSpPr/>
          <p:nvPr/>
        </p:nvSpPr>
        <p:spPr>
          <a:xfrm>
            <a:off x="4444416" y="1007545"/>
            <a:ext cx="1329611" cy="93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300" dirty="0">
                <a:solidFill>
                  <a:schemeClr val="tx1">
                    <a:lumMod val="50000"/>
                  </a:schemeClr>
                </a:solidFill>
              </a:rPr>
              <a:t>Install dependencies from </a:t>
            </a:r>
            <a:r>
              <a:rPr lang="en-GB" sz="1150" dirty="0" err="1">
                <a:solidFill>
                  <a:srgbClr val="C5682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poetry.lock</a:t>
            </a:r>
            <a:endParaRPr lang="en-GB" sz="1150" b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4CA4437D-083D-4F40-89C5-67FFE5687A74}"/>
              </a:ext>
            </a:extLst>
          </p:cNvPr>
          <p:cNvSpPr/>
          <p:nvPr/>
        </p:nvSpPr>
        <p:spPr>
          <a:xfrm>
            <a:off x="6081764" y="1007545"/>
            <a:ext cx="1329611" cy="93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300" dirty="0">
                <a:solidFill>
                  <a:schemeClr val="tx1">
                    <a:lumMod val="50000"/>
                  </a:schemeClr>
                </a:solidFill>
              </a:rPr>
              <a:t>Format code with </a:t>
            </a:r>
            <a:r>
              <a:rPr lang="en-GB" sz="1150" dirty="0" err="1">
                <a:solidFill>
                  <a:srgbClr val="C5682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autoflake</a:t>
            </a:r>
            <a:r>
              <a:rPr lang="en-GB" sz="1300" dirty="0">
                <a:solidFill>
                  <a:schemeClr val="tx1">
                    <a:lumMod val="50000"/>
                  </a:schemeClr>
                </a:solidFill>
              </a:rPr>
              <a:t>, </a:t>
            </a:r>
            <a:r>
              <a:rPr lang="en-GB" sz="1150" dirty="0" err="1">
                <a:solidFill>
                  <a:srgbClr val="C5682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isort</a:t>
            </a:r>
            <a:r>
              <a:rPr lang="en-GB" sz="1300" dirty="0">
                <a:solidFill>
                  <a:schemeClr val="tx1">
                    <a:lumMod val="50000"/>
                  </a:schemeClr>
                </a:solidFill>
              </a:rPr>
              <a:t> and </a:t>
            </a:r>
            <a:r>
              <a:rPr lang="en-GB" sz="1150" dirty="0">
                <a:solidFill>
                  <a:srgbClr val="C5682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black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CDE192A-A9E2-C249-B580-A2AEC7CEA910}"/>
              </a:ext>
            </a:extLst>
          </p:cNvPr>
          <p:cNvSpPr/>
          <p:nvPr/>
        </p:nvSpPr>
        <p:spPr>
          <a:xfrm>
            <a:off x="7719112" y="1007545"/>
            <a:ext cx="1329611" cy="93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300" dirty="0">
                <a:solidFill>
                  <a:schemeClr val="tx1">
                    <a:lumMod val="50000"/>
                  </a:schemeClr>
                </a:solidFill>
              </a:rPr>
              <a:t>Run unit-tests with </a:t>
            </a:r>
            <a:r>
              <a:rPr lang="en-GB" sz="1150" dirty="0" err="1">
                <a:solidFill>
                  <a:srgbClr val="C5682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pytest</a:t>
            </a:r>
            <a:endParaRPr lang="en-GB" sz="1150" dirty="0">
              <a:solidFill>
                <a:srgbClr val="C5682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483DD7F-CEF3-4C4C-BDE3-DF2FF063A10C}"/>
              </a:ext>
            </a:extLst>
          </p:cNvPr>
          <p:cNvSpPr/>
          <p:nvPr/>
        </p:nvSpPr>
        <p:spPr>
          <a:xfrm>
            <a:off x="1171575" y="3026961"/>
            <a:ext cx="1329611" cy="93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300" dirty="0">
                <a:solidFill>
                  <a:schemeClr val="tx1">
                    <a:lumMod val="50000"/>
                  </a:schemeClr>
                </a:solidFill>
              </a:rPr>
              <a:t>Build app image with tag latest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317EDEE-ECDA-2C48-AD92-9E3C54115D9A}"/>
              </a:ext>
            </a:extLst>
          </p:cNvPr>
          <p:cNvSpPr/>
          <p:nvPr/>
        </p:nvSpPr>
        <p:spPr>
          <a:xfrm>
            <a:off x="2791783" y="3024633"/>
            <a:ext cx="1329611" cy="93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300" dirty="0">
                <a:solidFill>
                  <a:schemeClr val="tx1">
                    <a:lumMod val="50000"/>
                  </a:schemeClr>
                </a:solidFill>
              </a:rPr>
              <a:t>Start docker services for dev build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6E17478F-8430-1A4A-A35D-39B75EA27ADA}"/>
              </a:ext>
            </a:extLst>
          </p:cNvPr>
          <p:cNvSpPr/>
          <p:nvPr/>
        </p:nvSpPr>
        <p:spPr>
          <a:xfrm>
            <a:off x="4408621" y="3024633"/>
            <a:ext cx="1329611" cy="93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300" dirty="0">
                <a:solidFill>
                  <a:schemeClr val="tx1">
                    <a:lumMod val="50000"/>
                  </a:schemeClr>
                </a:solidFill>
              </a:rPr>
              <a:t>Test Postgres backup scripts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4F2DB42C-2A9F-1C40-BBDA-818B0ADDA764}"/>
              </a:ext>
            </a:extLst>
          </p:cNvPr>
          <p:cNvSpPr/>
          <p:nvPr/>
        </p:nvSpPr>
        <p:spPr>
          <a:xfrm>
            <a:off x="6030707" y="3025608"/>
            <a:ext cx="1329611" cy="93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300" dirty="0">
                <a:solidFill>
                  <a:schemeClr val="tx1">
                    <a:lumMod val="50000"/>
                  </a:schemeClr>
                </a:solidFill>
              </a:rPr>
              <a:t>Publish app docker image to online repository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3599B2C-CD0A-644E-ABF1-F512BFAAF0AB}"/>
              </a:ext>
            </a:extLst>
          </p:cNvPr>
          <p:cNvSpPr/>
          <p:nvPr/>
        </p:nvSpPr>
        <p:spPr>
          <a:xfrm>
            <a:off x="7649193" y="3024633"/>
            <a:ext cx="1329611" cy="93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300" dirty="0">
                <a:solidFill>
                  <a:schemeClr val="tx1">
                    <a:lumMod val="50000"/>
                  </a:schemeClr>
                </a:solidFill>
              </a:rPr>
              <a:t>Package docker deploy files to </a:t>
            </a:r>
            <a:r>
              <a:rPr lang="en-GB" sz="1100" dirty="0">
                <a:solidFill>
                  <a:srgbClr val="C5682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/bin/</a:t>
            </a:r>
            <a:r>
              <a:rPr lang="en-GB" sz="1100" dirty="0" err="1">
                <a:solidFill>
                  <a:srgbClr val="C5682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deploy.tgz</a:t>
            </a:r>
            <a:endParaRPr lang="en-GB" sz="1150" dirty="0">
              <a:solidFill>
                <a:srgbClr val="C5682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FECF06F8-B9A8-9849-8FC6-331D3C6AE795}"/>
              </a:ext>
            </a:extLst>
          </p:cNvPr>
          <p:cNvSpPr/>
          <p:nvPr/>
        </p:nvSpPr>
        <p:spPr>
          <a:xfrm>
            <a:off x="9265837" y="3024633"/>
            <a:ext cx="1329611" cy="93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300" dirty="0">
                <a:solidFill>
                  <a:schemeClr val="tx1">
                    <a:lumMod val="50000"/>
                  </a:schemeClr>
                </a:solidFill>
              </a:rPr>
              <a:t>Upload </a:t>
            </a:r>
            <a:r>
              <a:rPr lang="en-GB" sz="1100" dirty="0">
                <a:solidFill>
                  <a:srgbClr val="C5682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/bin/</a:t>
            </a:r>
            <a:r>
              <a:rPr lang="en-GB" sz="1100" dirty="0" err="1">
                <a:solidFill>
                  <a:srgbClr val="C5682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deploy.tgz</a:t>
            </a:r>
            <a:endParaRPr lang="en-GB" sz="1100" dirty="0">
              <a:solidFill>
                <a:srgbClr val="C5682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r>
              <a:rPr lang="en-GB" sz="1300" dirty="0">
                <a:solidFill>
                  <a:schemeClr val="tx1">
                    <a:lumMod val="50000"/>
                  </a:schemeClr>
                </a:solidFill>
              </a:rPr>
              <a:t>to S3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6E2BCB0-58E0-C347-9C0B-8D6DA3E572DC}"/>
              </a:ext>
            </a:extLst>
          </p:cNvPr>
          <p:cNvSpPr/>
          <p:nvPr/>
        </p:nvSpPr>
        <p:spPr>
          <a:xfrm>
            <a:off x="1170293" y="4846562"/>
            <a:ext cx="1329611" cy="93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300" dirty="0">
                <a:solidFill>
                  <a:schemeClr val="tx1">
                    <a:lumMod val="50000"/>
                  </a:schemeClr>
                </a:solidFill>
              </a:rPr>
              <a:t>Start a clean AWS ec2 ubuntu instance (t2.micro)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D999518-10DA-AD4F-A9F0-8CB3C3C0FBD7}"/>
              </a:ext>
            </a:extLst>
          </p:cNvPr>
          <p:cNvSpPr/>
          <p:nvPr/>
        </p:nvSpPr>
        <p:spPr>
          <a:xfrm>
            <a:off x="2809141" y="4845543"/>
            <a:ext cx="1329611" cy="93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300" dirty="0">
                <a:solidFill>
                  <a:schemeClr val="tx1">
                    <a:lumMod val="50000"/>
                  </a:schemeClr>
                </a:solidFill>
              </a:rPr>
              <a:t>Install Docker and required packages 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F47E7AA-EB33-1C4C-8068-F605314642A4}"/>
              </a:ext>
            </a:extLst>
          </p:cNvPr>
          <p:cNvSpPr/>
          <p:nvPr/>
        </p:nvSpPr>
        <p:spPr>
          <a:xfrm>
            <a:off x="4447989" y="4847470"/>
            <a:ext cx="1329611" cy="93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300" dirty="0">
                <a:solidFill>
                  <a:schemeClr val="tx1">
                    <a:lumMod val="50000"/>
                  </a:schemeClr>
                </a:solidFill>
              </a:rPr>
              <a:t>Clean up containers, volumes and filesystem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84EF9A48-B4FB-5D44-B488-AD909E714AA7}"/>
              </a:ext>
            </a:extLst>
          </p:cNvPr>
          <p:cNvSpPr/>
          <p:nvPr/>
        </p:nvSpPr>
        <p:spPr>
          <a:xfrm>
            <a:off x="6060170" y="4845543"/>
            <a:ext cx="1329611" cy="93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300" dirty="0">
                <a:solidFill>
                  <a:schemeClr val="tx1">
                    <a:lumMod val="50000"/>
                  </a:schemeClr>
                </a:solidFill>
              </a:rPr>
              <a:t>Download </a:t>
            </a:r>
            <a:r>
              <a:rPr lang="en-GB" sz="1100" dirty="0" err="1">
                <a:solidFill>
                  <a:srgbClr val="C5682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deploy.tgz</a:t>
            </a:r>
            <a:r>
              <a:rPr lang="en-GB" sz="1100" dirty="0">
                <a:solidFill>
                  <a:srgbClr val="C5682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300" dirty="0">
                <a:solidFill>
                  <a:schemeClr val="tx1">
                    <a:lumMod val="50000"/>
                  </a:schemeClr>
                </a:solidFill>
              </a:rPr>
              <a:t>and Nginx SSL files from S3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1CD4D275-7D9E-1043-A067-ED0F645163AF}"/>
              </a:ext>
            </a:extLst>
          </p:cNvPr>
          <p:cNvSpPr/>
          <p:nvPr/>
        </p:nvSpPr>
        <p:spPr>
          <a:xfrm>
            <a:off x="7649423" y="4845543"/>
            <a:ext cx="1329611" cy="93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300" dirty="0">
                <a:solidFill>
                  <a:schemeClr val="tx1">
                    <a:lumMod val="50000"/>
                  </a:schemeClr>
                </a:solidFill>
              </a:rPr>
              <a:t>Pull latest app image and start docker services for prod build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6D09A372-7D01-5141-983F-0BC9F32FC359}"/>
              </a:ext>
            </a:extLst>
          </p:cNvPr>
          <p:cNvSpPr/>
          <p:nvPr/>
        </p:nvSpPr>
        <p:spPr>
          <a:xfrm>
            <a:off x="9264295" y="4845543"/>
            <a:ext cx="1397954" cy="93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300" dirty="0">
                <a:solidFill>
                  <a:schemeClr val="tx1">
                    <a:lumMod val="50000"/>
                  </a:schemeClr>
                </a:solidFill>
              </a:rPr>
              <a:t>Send slack notification when webserver is running</a:t>
            </a:r>
          </a:p>
        </p:txBody>
      </p:sp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E60118FD-B4B2-D144-BF40-19D7E4329FF5}"/>
              </a:ext>
            </a:extLst>
          </p:cNvPr>
          <p:cNvSpPr/>
          <p:nvPr/>
        </p:nvSpPr>
        <p:spPr>
          <a:xfrm>
            <a:off x="966272" y="2843182"/>
            <a:ext cx="9808054" cy="1356710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F253A3A0-2BC2-844F-B2FA-3220F4654A3C}"/>
              </a:ext>
            </a:extLst>
          </p:cNvPr>
          <p:cNvSpPr/>
          <p:nvPr/>
        </p:nvSpPr>
        <p:spPr>
          <a:xfrm>
            <a:off x="966272" y="4640599"/>
            <a:ext cx="9877131" cy="1356710"/>
          </a:xfrm>
          <a:prstGeom prst="roundRect">
            <a:avLst/>
          </a:prstGeom>
          <a:noFill/>
          <a:ln w="19050">
            <a:solidFill>
              <a:srgbClr val="C00000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23FA2FD5-B798-D447-B4E7-918D80953FFE}"/>
              </a:ext>
            </a:extLst>
          </p:cNvPr>
          <p:cNvCxnSpPr>
            <a:cxnSpLocks/>
            <a:stCxn id="49" idx="3"/>
            <a:endCxn id="50" idx="1"/>
          </p:cNvCxnSpPr>
          <p:nvPr/>
        </p:nvCxnSpPr>
        <p:spPr>
          <a:xfrm>
            <a:off x="5774027" y="1475545"/>
            <a:ext cx="3077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AAA12DFD-816E-9648-B667-44043ECFEBC7}"/>
              </a:ext>
            </a:extLst>
          </p:cNvPr>
          <p:cNvCxnSpPr>
            <a:cxnSpLocks/>
            <a:stCxn id="50" idx="3"/>
            <a:endCxn id="52" idx="1"/>
          </p:cNvCxnSpPr>
          <p:nvPr/>
        </p:nvCxnSpPr>
        <p:spPr>
          <a:xfrm>
            <a:off x="7411375" y="1475545"/>
            <a:ext cx="3077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31782F20-749F-DF47-B784-DB830FA05BF8}"/>
              </a:ext>
            </a:extLst>
          </p:cNvPr>
          <p:cNvCxnSpPr>
            <a:cxnSpLocks/>
            <a:stCxn id="57" idx="3"/>
            <a:endCxn id="61" idx="1"/>
          </p:cNvCxnSpPr>
          <p:nvPr/>
        </p:nvCxnSpPr>
        <p:spPr>
          <a:xfrm flipV="1">
            <a:off x="2501186" y="3492633"/>
            <a:ext cx="290597" cy="2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5A13E107-300B-4E46-AFB7-4854B8BAAFC2}"/>
              </a:ext>
            </a:extLst>
          </p:cNvPr>
          <p:cNvCxnSpPr>
            <a:cxnSpLocks/>
            <a:stCxn id="61" idx="3"/>
            <a:endCxn id="62" idx="1"/>
          </p:cNvCxnSpPr>
          <p:nvPr/>
        </p:nvCxnSpPr>
        <p:spPr>
          <a:xfrm>
            <a:off x="4121394" y="3492633"/>
            <a:ext cx="28722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94C04A16-7821-B147-BC94-8A2EB26E9533}"/>
              </a:ext>
            </a:extLst>
          </p:cNvPr>
          <p:cNvCxnSpPr>
            <a:cxnSpLocks/>
            <a:stCxn id="62" idx="3"/>
            <a:endCxn id="63" idx="1"/>
          </p:cNvCxnSpPr>
          <p:nvPr/>
        </p:nvCxnSpPr>
        <p:spPr>
          <a:xfrm>
            <a:off x="5738232" y="3492633"/>
            <a:ext cx="292475" cy="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33FC7267-B807-574B-9C1F-45D7A213EADE}"/>
              </a:ext>
            </a:extLst>
          </p:cNvPr>
          <p:cNvCxnSpPr>
            <a:cxnSpLocks/>
            <a:stCxn id="63" idx="3"/>
            <a:endCxn id="64" idx="1"/>
          </p:cNvCxnSpPr>
          <p:nvPr/>
        </p:nvCxnSpPr>
        <p:spPr>
          <a:xfrm flipV="1">
            <a:off x="7360318" y="3492633"/>
            <a:ext cx="288875" cy="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195A0BED-E5DB-4F45-84B3-69ACE06B8C17}"/>
              </a:ext>
            </a:extLst>
          </p:cNvPr>
          <p:cNvCxnSpPr>
            <a:cxnSpLocks/>
            <a:stCxn id="64" idx="3"/>
            <a:endCxn id="65" idx="1"/>
          </p:cNvCxnSpPr>
          <p:nvPr/>
        </p:nvCxnSpPr>
        <p:spPr>
          <a:xfrm>
            <a:off x="8978804" y="3492633"/>
            <a:ext cx="2870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Connector: Elbow 35">
            <a:extLst>
              <a:ext uri="{FF2B5EF4-FFF2-40B4-BE49-F238E27FC236}">
                <a16:creationId xmlns:a16="http://schemas.microsoft.com/office/drawing/2014/main" id="{FBE97756-2DC4-974E-8E32-5EBF13435438}"/>
              </a:ext>
            </a:extLst>
          </p:cNvPr>
          <p:cNvCxnSpPr>
            <a:cxnSpLocks/>
            <a:stCxn id="65" idx="3"/>
            <a:endCxn id="69" idx="1"/>
          </p:cNvCxnSpPr>
          <p:nvPr/>
        </p:nvCxnSpPr>
        <p:spPr>
          <a:xfrm flipH="1">
            <a:off x="1170293" y="3492633"/>
            <a:ext cx="9425155" cy="1821929"/>
          </a:xfrm>
          <a:prstGeom prst="bentConnector5">
            <a:avLst>
              <a:gd name="adj1" fmla="val -3638"/>
              <a:gd name="adj2" fmla="val 50000"/>
              <a:gd name="adj3" fmla="val 10388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C7F561D7-886E-124F-9C0A-584BA2C85E09}"/>
              </a:ext>
            </a:extLst>
          </p:cNvPr>
          <p:cNvCxnSpPr>
            <a:cxnSpLocks/>
            <a:stCxn id="69" idx="3"/>
            <a:endCxn id="70" idx="1"/>
          </p:cNvCxnSpPr>
          <p:nvPr/>
        </p:nvCxnSpPr>
        <p:spPr>
          <a:xfrm flipV="1">
            <a:off x="2499904" y="5313543"/>
            <a:ext cx="309237" cy="10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C3521785-1EEC-E44D-AE6C-7F4064B77A32}"/>
              </a:ext>
            </a:extLst>
          </p:cNvPr>
          <p:cNvCxnSpPr>
            <a:cxnSpLocks/>
            <a:endCxn id="71" idx="1"/>
          </p:cNvCxnSpPr>
          <p:nvPr/>
        </p:nvCxnSpPr>
        <p:spPr>
          <a:xfrm>
            <a:off x="4136679" y="5313543"/>
            <a:ext cx="311310" cy="1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DA80B8A8-DCE6-4E44-BE76-29BA61F6CC18}"/>
              </a:ext>
            </a:extLst>
          </p:cNvPr>
          <p:cNvCxnSpPr>
            <a:cxnSpLocks/>
            <a:stCxn id="71" idx="3"/>
            <a:endCxn id="72" idx="1"/>
          </p:cNvCxnSpPr>
          <p:nvPr/>
        </p:nvCxnSpPr>
        <p:spPr>
          <a:xfrm flipV="1">
            <a:off x="5777600" y="5313543"/>
            <a:ext cx="282570" cy="1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9A91F55D-68D0-9149-8D7D-3FFBCD850886}"/>
              </a:ext>
            </a:extLst>
          </p:cNvPr>
          <p:cNvCxnSpPr>
            <a:cxnSpLocks/>
            <a:stCxn id="72" idx="3"/>
            <a:endCxn id="73" idx="1"/>
          </p:cNvCxnSpPr>
          <p:nvPr/>
        </p:nvCxnSpPr>
        <p:spPr>
          <a:xfrm>
            <a:off x="7389781" y="5313543"/>
            <a:ext cx="2596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0C365A12-2012-0249-B1A1-76784E296BAC}"/>
              </a:ext>
            </a:extLst>
          </p:cNvPr>
          <p:cNvCxnSpPr>
            <a:cxnSpLocks/>
            <a:stCxn id="73" idx="3"/>
            <a:endCxn id="74" idx="1"/>
          </p:cNvCxnSpPr>
          <p:nvPr/>
        </p:nvCxnSpPr>
        <p:spPr>
          <a:xfrm>
            <a:off x="8979034" y="5313543"/>
            <a:ext cx="2852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8" name="Rounded Rectangle 167">
            <a:extLst>
              <a:ext uri="{FF2B5EF4-FFF2-40B4-BE49-F238E27FC236}">
                <a16:creationId xmlns:a16="http://schemas.microsoft.com/office/drawing/2014/main" id="{5CAE2FFE-CC54-5F47-ACE4-64561681BCD7}"/>
              </a:ext>
            </a:extLst>
          </p:cNvPr>
          <p:cNvSpPr/>
          <p:nvPr/>
        </p:nvSpPr>
        <p:spPr>
          <a:xfrm>
            <a:off x="3092605" y="238360"/>
            <a:ext cx="758537" cy="238991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Start</a:t>
            </a:r>
          </a:p>
        </p:txBody>
      </p:sp>
      <p:sp>
        <p:nvSpPr>
          <p:cNvPr id="171" name="Rounded Rectangle 170">
            <a:extLst>
              <a:ext uri="{FF2B5EF4-FFF2-40B4-BE49-F238E27FC236}">
                <a16:creationId xmlns:a16="http://schemas.microsoft.com/office/drawing/2014/main" id="{A234F5BA-3E5F-754B-9CEE-3090C48F65BC}"/>
              </a:ext>
            </a:extLst>
          </p:cNvPr>
          <p:cNvSpPr/>
          <p:nvPr/>
        </p:nvSpPr>
        <p:spPr>
          <a:xfrm>
            <a:off x="9586783" y="6340619"/>
            <a:ext cx="758537" cy="238991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End</a:t>
            </a:r>
          </a:p>
        </p:txBody>
      </p: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5A46D9C8-6129-6A41-8A67-118A2863FFBC}"/>
              </a:ext>
            </a:extLst>
          </p:cNvPr>
          <p:cNvCxnSpPr>
            <a:cxnSpLocks/>
          </p:cNvCxnSpPr>
          <p:nvPr/>
        </p:nvCxnSpPr>
        <p:spPr>
          <a:xfrm flipV="1">
            <a:off x="7664782" y="502552"/>
            <a:ext cx="512455" cy="6059"/>
          </a:xfrm>
          <a:prstGeom prst="line">
            <a:avLst/>
          </a:prstGeom>
          <a:ln w="1905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Rectangle 185">
            <a:extLst>
              <a:ext uri="{FF2B5EF4-FFF2-40B4-BE49-F238E27FC236}">
                <a16:creationId xmlns:a16="http://schemas.microsoft.com/office/drawing/2014/main" id="{7AE2C19A-DB46-5F47-AD9D-E4EF9B5AF252}"/>
              </a:ext>
            </a:extLst>
          </p:cNvPr>
          <p:cNvSpPr/>
          <p:nvPr/>
        </p:nvSpPr>
        <p:spPr>
          <a:xfrm>
            <a:off x="8177237" y="192408"/>
            <a:ext cx="3785822" cy="3765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i="1" dirty="0">
                <a:solidFill>
                  <a:schemeClr val="tx1"/>
                </a:solidFill>
              </a:rPr>
              <a:t>Run locally, or on Travis servers</a:t>
            </a:r>
          </a:p>
          <a:p>
            <a:r>
              <a:rPr lang="en-US" sz="1400" i="1" dirty="0">
                <a:solidFill>
                  <a:schemeClr val="tx1"/>
                </a:solidFill>
              </a:rPr>
              <a:t>Run on AWS ec2 via Ansible playbooks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A3C1E3A-3EC8-4542-B9AB-E9005DF11A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636" r="32140" b="32866"/>
          <a:stretch/>
        </p:blipFill>
        <p:spPr>
          <a:xfrm>
            <a:off x="1189765" y="5722605"/>
            <a:ext cx="421440" cy="5281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F56540E-AC95-5D42-81FB-878DDC9459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7750"/>
          <a:stretch/>
        </p:blipFill>
        <p:spPr>
          <a:xfrm>
            <a:off x="796278" y="5797359"/>
            <a:ext cx="374015" cy="37838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DE1F58F1-19F4-1E4B-85E8-4A6CC3DDCF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885" r="65102" b="15071"/>
          <a:stretch/>
        </p:blipFill>
        <p:spPr>
          <a:xfrm>
            <a:off x="804531" y="3916658"/>
            <a:ext cx="449691" cy="458856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C7AF2987-C893-FB4A-AB1C-6353DADBB3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885" r="65102" b="15071"/>
          <a:stretch/>
        </p:blipFill>
        <p:spPr>
          <a:xfrm>
            <a:off x="2229297" y="1859992"/>
            <a:ext cx="449691" cy="458856"/>
          </a:xfrm>
          <a:prstGeom prst="rect">
            <a:avLst/>
          </a:prstGeom>
        </p:spPr>
      </p:pic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D5AEC16-C91F-D244-B93A-457AF997A17E}"/>
              </a:ext>
            </a:extLst>
          </p:cNvPr>
          <p:cNvCxnSpPr>
            <a:cxnSpLocks/>
          </p:cNvCxnSpPr>
          <p:nvPr/>
        </p:nvCxnSpPr>
        <p:spPr>
          <a:xfrm flipV="1">
            <a:off x="7664782" y="279169"/>
            <a:ext cx="512455" cy="6059"/>
          </a:xfrm>
          <a:prstGeom prst="line">
            <a:avLst/>
          </a:prstGeom>
          <a:ln w="1905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2812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FC08362-B47A-B04B-8BFD-1801E10FA3E9}"/>
              </a:ext>
            </a:extLst>
          </p:cNvPr>
          <p:cNvSpPr/>
          <p:nvPr/>
        </p:nvSpPr>
        <p:spPr>
          <a:xfrm>
            <a:off x="2577078" y="1010980"/>
            <a:ext cx="2010813" cy="93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>
                    <a:lumMod val="50000"/>
                  </a:schemeClr>
                </a:solidFill>
              </a:rPr>
              <a:t>source</a:t>
            </a:r>
          </a:p>
          <a:p>
            <a:pPr algn="ctr"/>
            <a:r>
              <a:rPr lang="en-GB" sz="1400" dirty="0">
                <a:solidFill>
                  <a:srgbClr val="C5682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GB" sz="1400" dirty="0" err="1">
                <a:solidFill>
                  <a:srgbClr val="C5682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dev.env</a:t>
            </a:r>
            <a:endParaRPr lang="en-GB" sz="1200" dirty="0">
              <a:solidFill>
                <a:srgbClr val="C5682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6EDFC0C-D238-9B4F-9A0D-BB387058656E}"/>
              </a:ext>
            </a:extLst>
          </p:cNvPr>
          <p:cNvCxnSpPr>
            <a:cxnSpLocks/>
            <a:stCxn id="8" idx="1"/>
            <a:endCxn id="5" idx="3"/>
          </p:cNvCxnSpPr>
          <p:nvPr/>
        </p:nvCxnSpPr>
        <p:spPr>
          <a:xfrm flipH="1">
            <a:off x="4587891" y="1478980"/>
            <a:ext cx="15213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610D6C24-3696-D248-83BC-FCA07940B147}"/>
              </a:ext>
            </a:extLst>
          </p:cNvPr>
          <p:cNvSpPr/>
          <p:nvPr/>
        </p:nvSpPr>
        <p:spPr>
          <a:xfrm>
            <a:off x="6109260" y="1010980"/>
            <a:ext cx="2010813" cy="93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>
                    <a:lumMod val="50000"/>
                  </a:schemeClr>
                </a:solidFill>
              </a:rPr>
              <a:t>source </a:t>
            </a:r>
            <a:r>
              <a:rPr lang="en-GB" sz="1400" dirty="0">
                <a:solidFill>
                  <a:srgbClr val="C5682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deployment/.env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8FEBCC0-794A-954E-B311-192C52F867B8}"/>
              </a:ext>
            </a:extLst>
          </p:cNvPr>
          <p:cNvSpPr/>
          <p:nvPr/>
        </p:nvSpPr>
        <p:spPr>
          <a:xfrm>
            <a:off x="6109260" y="2893201"/>
            <a:ext cx="2010813" cy="93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>
                    <a:lumMod val="50000"/>
                  </a:schemeClr>
                </a:solidFill>
              </a:rPr>
              <a:t>run </a:t>
            </a:r>
            <a:r>
              <a:rPr lang="en-GB" sz="1400" dirty="0" err="1">
                <a:solidFill>
                  <a:srgbClr val="C5682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env_validation.sh</a:t>
            </a:r>
            <a:endParaRPr lang="en-GB" sz="1400" dirty="0">
              <a:solidFill>
                <a:srgbClr val="C5682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C43C499-3946-9549-B044-08012E9D200F}"/>
              </a:ext>
            </a:extLst>
          </p:cNvPr>
          <p:cNvCxnSpPr>
            <a:cxnSpLocks/>
            <a:stCxn id="21" idx="0"/>
            <a:endCxn id="8" idx="2"/>
          </p:cNvCxnSpPr>
          <p:nvPr/>
        </p:nvCxnSpPr>
        <p:spPr>
          <a:xfrm flipV="1">
            <a:off x="7114667" y="1946980"/>
            <a:ext cx="0" cy="9462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5E13008-D048-9F44-953E-952D09F29640}"/>
              </a:ext>
            </a:extLst>
          </p:cNvPr>
          <p:cNvSpPr/>
          <p:nvPr/>
        </p:nvSpPr>
        <p:spPr>
          <a:xfrm>
            <a:off x="4850158" y="1093882"/>
            <a:ext cx="1173812" cy="3765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i="1" dirty="0">
                <a:solidFill>
                  <a:schemeClr val="tx1"/>
                </a:solidFill>
              </a:rPr>
              <a:t>source deployment/.env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0C8FF1D-865C-3144-8283-75110F4B7D8F}"/>
              </a:ext>
            </a:extLst>
          </p:cNvPr>
          <p:cNvSpPr/>
          <p:nvPr/>
        </p:nvSpPr>
        <p:spPr>
          <a:xfrm>
            <a:off x="7114667" y="2236943"/>
            <a:ext cx="1350908" cy="3765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i="1" dirty="0">
                <a:solidFill>
                  <a:schemeClr val="tx1"/>
                </a:solidFill>
              </a:rPr>
              <a:t>Run validation script on prod variables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3B6E1F6-C34B-BD42-9234-0EA2E165A103}"/>
              </a:ext>
            </a:extLst>
          </p:cNvPr>
          <p:cNvSpPr/>
          <p:nvPr/>
        </p:nvSpPr>
        <p:spPr>
          <a:xfrm>
            <a:off x="2577077" y="2893201"/>
            <a:ext cx="2010813" cy="936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tx1">
                    <a:lumMod val="50000"/>
                  </a:schemeClr>
                </a:solidFill>
              </a:rPr>
              <a:t>run </a:t>
            </a:r>
            <a:r>
              <a:rPr lang="en-GB" sz="1400" dirty="0" err="1">
                <a:solidFill>
                  <a:srgbClr val="C5682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env_validation.sh</a:t>
            </a:r>
            <a:endParaRPr lang="en-GB" sz="1400" dirty="0">
              <a:solidFill>
                <a:srgbClr val="C5682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3F88047-5D8E-9244-8C0A-E154FD17E87B}"/>
              </a:ext>
            </a:extLst>
          </p:cNvPr>
          <p:cNvCxnSpPr>
            <a:cxnSpLocks/>
            <a:stCxn id="30" idx="0"/>
            <a:endCxn id="5" idx="2"/>
          </p:cNvCxnSpPr>
          <p:nvPr/>
        </p:nvCxnSpPr>
        <p:spPr>
          <a:xfrm flipV="1">
            <a:off x="3582484" y="1946980"/>
            <a:ext cx="1" cy="9462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53407EF2-264E-7240-B844-3C03E2D2F27D}"/>
              </a:ext>
            </a:extLst>
          </p:cNvPr>
          <p:cNvSpPr/>
          <p:nvPr/>
        </p:nvSpPr>
        <p:spPr>
          <a:xfrm>
            <a:off x="3582483" y="2236942"/>
            <a:ext cx="1350908" cy="3765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i="1" dirty="0">
                <a:solidFill>
                  <a:schemeClr val="tx1"/>
                </a:solidFill>
              </a:rPr>
              <a:t>Run validation script on dev variables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0A00A76-85F5-9F47-8196-158E5507F72C}"/>
              </a:ext>
            </a:extLst>
          </p:cNvPr>
          <p:cNvSpPr/>
          <p:nvPr/>
        </p:nvSpPr>
        <p:spPr>
          <a:xfrm>
            <a:off x="2557413" y="1758721"/>
            <a:ext cx="879535" cy="1882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i="1" dirty="0">
                <a:solidFill>
                  <a:schemeClr val="tx1"/>
                </a:solidFill>
              </a:rPr>
              <a:t>BUILD=dev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367440-5D2B-B34F-9A1B-B95AE55CA8B0}"/>
              </a:ext>
            </a:extLst>
          </p:cNvPr>
          <p:cNvSpPr/>
          <p:nvPr/>
        </p:nvSpPr>
        <p:spPr>
          <a:xfrm>
            <a:off x="6089596" y="1758720"/>
            <a:ext cx="879535" cy="1882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i="1" dirty="0">
                <a:solidFill>
                  <a:schemeClr val="tx1"/>
                </a:solidFill>
              </a:rPr>
              <a:t>BUILD=prod</a:t>
            </a:r>
          </a:p>
        </p:txBody>
      </p:sp>
    </p:spTree>
    <p:extLst>
      <p:ext uri="{BB962C8B-B14F-4D97-AF65-F5344CB8AC3E}">
        <p14:creationId xmlns:p14="http://schemas.microsoft.com/office/powerpoint/2010/main" val="31907867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179</Words>
  <Application>Microsoft Macintosh PowerPoint</Application>
  <PresentationFormat>Widescreen</PresentationFormat>
  <Paragraphs>33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Consolas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Guillaume Bournique</dc:creator>
  <cp:lastModifiedBy>Guillaume Bournique</cp:lastModifiedBy>
  <cp:revision>21</cp:revision>
  <dcterms:created xsi:type="dcterms:W3CDTF">2020-05-07T18:24:59Z</dcterms:created>
  <dcterms:modified xsi:type="dcterms:W3CDTF">2020-05-08T07:57:37Z</dcterms:modified>
</cp:coreProperties>
</file>

<file path=docProps/thumbnail.jpeg>
</file>